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71" r:id="rId4"/>
    <p:sldId id="258" r:id="rId5"/>
    <p:sldId id="270" r:id="rId6"/>
    <p:sldId id="260" r:id="rId7"/>
    <p:sldId id="262" r:id="rId8"/>
    <p:sldId id="261" r:id="rId9"/>
    <p:sldId id="282" r:id="rId10"/>
    <p:sldId id="283" r:id="rId11"/>
    <p:sldId id="263" r:id="rId12"/>
    <p:sldId id="264" r:id="rId13"/>
    <p:sldId id="265" r:id="rId14"/>
    <p:sldId id="285" r:id="rId15"/>
    <p:sldId id="269" r:id="rId16"/>
    <p:sldId id="287" r:id="rId17"/>
    <p:sldId id="275" r:id="rId18"/>
    <p:sldId id="291" r:id="rId19"/>
    <p:sldId id="292" r:id="rId20"/>
    <p:sldId id="273" r:id="rId21"/>
    <p:sldId id="290" r:id="rId22"/>
    <p:sldId id="293" r:id="rId23"/>
    <p:sldId id="277" r:id="rId24"/>
    <p:sldId id="294" r:id="rId25"/>
    <p:sldId id="295" r:id="rId26"/>
    <p:sldId id="289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0"/>
    <p:restoredTop sz="94636"/>
  </p:normalViewPr>
  <p:slideViewPr>
    <p:cSldViewPr snapToGrid="0" snapToObjects="1">
      <p:cViewPr>
        <p:scale>
          <a:sx n="100" d="100"/>
          <a:sy n="100" d="100"/>
        </p:scale>
        <p:origin x="1712" y="-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Type Through History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Sheet1!$Q$4</c:f>
              <c:strCache>
                <c:ptCount val="1"/>
                <c:pt idx="0">
                  <c:v>Decision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Sheet1!$Q$5:$Q$28</c:f>
              <c:numCache>
                <c:formatCode>0%</c:formatCode>
                <c:ptCount val="2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0.116279069767442</c:v>
                </c:pt>
                <c:pt idx="4">
                  <c:v>0.176470588235294</c:v>
                </c:pt>
                <c:pt idx="5">
                  <c:v>0.28</c:v>
                </c:pt>
                <c:pt idx="6">
                  <c:v>0.189189189189189</c:v>
                </c:pt>
                <c:pt idx="7">
                  <c:v>0.372093023255814</c:v>
                </c:pt>
                <c:pt idx="8">
                  <c:v>0.3</c:v>
                </c:pt>
                <c:pt idx="9">
                  <c:v>0.283018867924528</c:v>
                </c:pt>
                <c:pt idx="10">
                  <c:v>0.292682926829268</c:v>
                </c:pt>
                <c:pt idx="11">
                  <c:v>0.256410256410256</c:v>
                </c:pt>
                <c:pt idx="12">
                  <c:v>0.2375</c:v>
                </c:pt>
                <c:pt idx="13">
                  <c:v>0.329113924050633</c:v>
                </c:pt>
                <c:pt idx="14">
                  <c:v>0.35672514619883</c:v>
                </c:pt>
                <c:pt idx="15">
                  <c:v>0.318407960199005</c:v>
                </c:pt>
                <c:pt idx="16">
                  <c:v>0.423255813953488</c:v>
                </c:pt>
                <c:pt idx="17">
                  <c:v>0.478260869565217</c:v>
                </c:pt>
                <c:pt idx="18">
                  <c:v>0.483333333333333</c:v>
                </c:pt>
                <c:pt idx="19">
                  <c:v>0.457478005865103</c:v>
                </c:pt>
                <c:pt idx="20">
                  <c:v>0.461139896373057</c:v>
                </c:pt>
                <c:pt idx="21">
                  <c:v>0.489065606361829</c:v>
                </c:pt>
                <c:pt idx="22">
                  <c:v>0.463002114164905</c:v>
                </c:pt>
                <c:pt idx="23">
                  <c:v>0.476190476190476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Sheet1!$R$4</c:f>
              <c:strCache>
                <c:ptCount val="1"/>
                <c:pt idx="0">
                  <c:v>KO/TKO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Sheet1!$R$5:$R$28</c:f>
              <c:numCache>
                <c:formatCode>0%</c:formatCode>
                <c:ptCount val="24"/>
                <c:pt idx="0">
                  <c:v>0.375</c:v>
                </c:pt>
                <c:pt idx="1">
                  <c:v>0.258064516129032</c:v>
                </c:pt>
                <c:pt idx="2">
                  <c:v>0.354838709677419</c:v>
                </c:pt>
                <c:pt idx="3">
                  <c:v>0.418604651162791</c:v>
                </c:pt>
                <c:pt idx="4">
                  <c:v>0.411764705882353</c:v>
                </c:pt>
                <c:pt idx="5">
                  <c:v>0.4</c:v>
                </c:pt>
                <c:pt idx="6">
                  <c:v>0.513513513513513</c:v>
                </c:pt>
                <c:pt idx="7">
                  <c:v>0.27906976744186</c:v>
                </c:pt>
                <c:pt idx="8">
                  <c:v>0.4</c:v>
                </c:pt>
                <c:pt idx="9">
                  <c:v>0.509433962264151</c:v>
                </c:pt>
                <c:pt idx="10">
                  <c:v>0.439024390243902</c:v>
                </c:pt>
                <c:pt idx="11">
                  <c:v>0.435897435897436</c:v>
                </c:pt>
                <c:pt idx="12">
                  <c:v>0.475</c:v>
                </c:pt>
                <c:pt idx="13">
                  <c:v>0.348101265822785</c:v>
                </c:pt>
                <c:pt idx="14">
                  <c:v>0.304093567251462</c:v>
                </c:pt>
                <c:pt idx="15">
                  <c:v>0.412935323383085</c:v>
                </c:pt>
                <c:pt idx="16">
                  <c:v>0.330232558139535</c:v>
                </c:pt>
                <c:pt idx="17">
                  <c:v>0.264822134387352</c:v>
                </c:pt>
                <c:pt idx="18">
                  <c:v>0.31</c:v>
                </c:pt>
                <c:pt idx="19">
                  <c:v>0.30791788856305</c:v>
                </c:pt>
                <c:pt idx="20">
                  <c:v>0.336787564766839</c:v>
                </c:pt>
                <c:pt idx="21">
                  <c:v>0.300198807157058</c:v>
                </c:pt>
                <c:pt idx="22">
                  <c:v>0.3276955602537</c:v>
                </c:pt>
                <c:pt idx="23">
                  <c:v>0.317460317460317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Sheet1!$S$4</c:f>
              <c:strCache>
                <c:ptCount val="1"/>
                <c:pt idx="0">
                  <c:v>Submission</c:v>
                </c:pt>
              </c:strCache>
            </c:strRef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Sheet1!$S$5:$S$28</c:f>
              <c:numCache>
                <c:formatCode>0%</c:formatCode>
                <c:ptCount val="24"/>
                <c:pt idx="0">
                  <c:v>0.625</c:v>
                </c:pt>
                <c:pt idx="1">
                  <c:v>0.741935483870968</c:v>
                </c:pt>
                <c:pt idx="2">
                  <c:v>0.580645161290323</c:v>
                </c:pt>
                <c:pt idx="3">
                  <c:v>0.465116279069767</c:v>
                </c:pt>
                <c:pt idx="4">
                  <c:v>0.411764705882353</c:v>
                </c:pt>
                <c:pt idx="5">
                  <c:v>0.32</c:v>
                </c:pt>
                <c:pt idx="6">
                  <c:v>0.243243243243243</c:v>
                </c:pt>
                <c:pt idx="7">
                  <c:v>0.302325581395349</c:v>
                </c:pt>
                <c:pt idx="8">
                  <c:v>0.25</c:v>
                </c:pt>
                <c:pt idx="9">
                  <c:v>0.188679245283019</c:v>
                </c:pt>
                <c:pt idx="10">
                  <c:v>0.195121951219512</c:v>
                </c:pt>
                <c:pt idx="11">
                  <c:v>0.307692307692308</c:v>
                </c:pt>
                <c:pt idx="12">
                  <c:v>0.275</c:v>
                </c:pt>
                <c:pt idx="13">
                  <c:v>0.322784810126582</c:v>
                </c:pt>
                <c:pt idx="14">
                  <c:v>0.321637426900585</c:v>
                </c:pt>
                <c:pt idx="15">
                  <c:v>0.26865671641791</c:v>
                </c:pt>
                <c:pt idx="16">
                  <c:v>0.232558139534884</c:v>
                </c:pt>
                <c:pt idx="17">
                  <c:v>0.241106719367589</c:v>
                </c:pt>
                <c:pt idx="18">
                  <c:v>0.19</c:v>
                </c:pt>
                <c:pt idx="19">
                  <c:v>0.205278592375367</c:v>
                </c:pt>
                <c:pt idx="20">
                  <c:v>0.173575129533679</c:v>
                </c:pt>
                <c:pt idx="21">
                  <c:v>0.190854870775348</c:v>
                </c:pt>
                <c:pt idx="22">
                  <c:v>0.18816067653277</c:v>
                </c:pt>
                <c:pt idx="23">
                  <c:v>0.19047619047619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144741664"/>
        <c:axId val="-2144680224"/>
      </c:lineChart>
      <c:catAx>
        <c:axId val="-214474166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680224"/>
        <c:crosses val="autoZero"/>
        <c:auto val="1"/>
        <c:lblAlgn val="ctr"/>
        <c:lblOffset val="100"/>
        <c:noMultiLvlLbl val="0"/>
      </c:catAx>
      <c:valAx>
        <c:axId val="-21446802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Win</a:t>
                </a:r>
                <a:r>
                  <a:rPr lang="en-US" b="1" baseline="0"/>
                  <a:t> Type Proportion each Year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474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5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9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7649AC-CB8F-4FF1-9A34-5861C74DD0A7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5/30/16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ghtmetric.com/" TargetMode="External"/><Relationship Id="rId3" Type="http://schemas.openxmlformats.org/officeDocument/2006/relationships/hyperlink" Target="http://www.sherdog.com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Mixed Martial </a:t>
            </a:r>
            <a:r>
              <a:rPr lang="en-US" dirty="0" smtClean="0"/>
              <a:t>Arts (MMA)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502161"/>
            <a:ext cx="5473700" cy="5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08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27867"/>
              </p:ext>
            </p:extLst>
          </p:nvPr>
        </p:nvGraphicFramePr>
        <p:xfrm>
          <a:off x="4687177" y="2297112"/>
          <a:ext cx="34290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/>
                <a:gridCol w="1971675"/>
              </a:tblGrid>
              <a:tr h="2032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Difference between fighter</a:t>
                      </a:r>
                      <a:r>
                        <a:rPr lang="en-US" sz="1800" u="none" strike="noStrike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and his opponent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8160"/>
            <a:ext cx="4001377" cy="409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Fights occur in weight classes and are meant to be “fair”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We are trying to predict when you enter the cage vs. an opponent, what are your chances of winning?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A fighter’s attributes vs. his opponent might be more suitable</a:t>
            </a:r>
            <a:r>
              <a:rPr lang="is-IS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</a:t>
            </a:r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 vs. his opponent’s, can we determine whether he would be victorious (i.e. what are his chances of winning)?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we assume a fighter is victorious, can we predict how he might win, based on his attributes, his opponents’ attributes and other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Win/Loss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Logistic </a:t>
            </a:r>
            <a:r>
              <a:rPr lang="en-US" dirty="0" smtClean="0"/>
              <a:t>Regression/Decision Tree/Random Forests</a:t>
            </a:r>
            <a:endParaRPr lang="en-US" dirty="0" smtClean="0"/>
          </a:p>
          <a:p>
            <a:pPr lvl="1"/>
            <a:r>
              <a:rPr lang="en-US" dirty="0" smtClean="0"/>
              <a:t>Predicts WIN =1, NOT WIN = 0 </a:t>
            </a:r>
            <a:r>
              <a:rPr lang="en-US" b="1" u="sng" dirty="0" smtClean="0"/>
              <a:t>Outcome</a:t>
            </a:r>
          </a:p>
          <a:p>
            <a:pPr lvl="1"/>
            <a:r>
              <a:rPr lang="en-US" dirty="0" smtClean="0"/>
              <a:t>Using “Difference” Variables</a:t>
            </a:r>
          </a:p>
          <a:p>
            <a:pPr lvl="2"/>
            <a:r>
              <a:rPr lang="en-US" dirty="0" smtClean="0"/>
              <a:t>E.g. if the </a:t>
            </a:r>
            <a:r>
              <a:rPr lang="en-US" dirty="0" err="1" smtClean="0"/>
              <a:t>figher</a:t>
            </a:r>
            <a:r>
              <a:rPr lang="en-US" dirty="0" smtClean="0"/>
              <a:t> is 185cm and your opponent is 180cm, the difference variable for height is +5</a:t>
            </a:r>
          </a:p>
          <a:p>
            <a:pPr lvl="2"/>
            <a:r>
              <a:rPr lang="en-US" dirty="0" smtClean="0"/>
              <a:t>E.g. if the fighter is 70kg and your opponent is 76kg, the difference variable for weight is -6</a:t>
            </a:r>
          </a:p>
        </p:txBody>
      </p:sp>
    </p:spTree>
    <p:extLst>
      <p:ext uri="{BB962C8B-B14F-4D97-AF65-F5344CB8AC3E}">
        <p14:creationId xmlns:p14="http://schemas.microsoft.com/office/powerpoint/2010/main" val="6317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Win/Loss</a:t>
            </a:r>
            <a:r>
              <a:rPr lang="en-US" dirty="0" smtClean="0"/>
              <a:t> Model - Insights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heavier you are in the ”light” classes the better – but other classes not so much </a:t>
            </a:r>
            <a:r>
              <a:rPr lang="en-US" dirty="0" smtClean="0">
                <a:sym typeface="Wingdings"/>
              </a:rPr>
              <a:t> maybe it is due to the “proportion of weight”</a:t>
            </a:r>
          </a:p>
          <a:p>
            <a:r>
              <a:rPr lang="en-US" dirty="0" smtClean="0">
                <a:sym typeface="Wingdings"/>
              </a:rPr>
              <a:t>Experience counts for less than I thought</a:t>
            </a:r>
            <a:r>
              <a:rPr lang="is-IS" dirty="0" smtClean="0">
                <a:sym typeface="Wingdings"/>
              </a:rPr>
              <a:t>…but experience in WINNING helps!!!</a:t>
            </a:r>
          </a:p>
          <a:p>
            <a:r>
              <a:rPr lang="is-IS" dirty="0" smtClean="0">
                <a:sym typeface="Wingdings"/>
              </a:rPr>
              <a:t>”Fight stat” variables should be positively correlated with “win”, BUT the “submission per fight” variable was negatively correlated with wins. Is it because when you fail a submission, it turns out really bad foryou....?</a:t>
            </a:r>
          </a:p>
          <a:p>
            <a:r>
              <a:rPr lang="is-IS" dirty="0" smtClean="0">
                <a:sym typeface="Wingdings"/>
              </a:rPr>
              <a:t>Reach does help!!! (but the effect is more prominent the heavier class you are in...once again, could it be a proportion effect?)</a:t>
            </a:r>
          </a:p>
          <a:p>
            <a:endParaRPr lang="en-US" dirty="0" smtClean="0">
              <a:sym typeface="Wingdings"/>
            </a:endParaRP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572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Win Type</a:t>
            </a:r>
            <a:r>
              <a:rPr lang="en-US" dirty="0" smtClean="0"/>
              <a:t> Model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Multinomial Logistic Regression / Decision tree</a:t>
            </a:r>
          </a:p>
          <a:p>
            <a:pPr lvl="1"/>
            <a:r>
              <a:rPr lang="en-US" dirty="0" smtClean="0"/>
              <a:t>Given a fighter Wins, PREDICT </a:t>
            </a:r>
            <a:r>
              <a:rPr lang="en-US" b="1" u="sng" dirty="0" smtClean="0"/>
              <a:t>How</a:t>
            </a:r>
            <a:r>
              <a:rPr lang="en-US" b="1" dirty="0" smtClean="0"/>
              <a:t> he will win</a:t>
            </a:r>
          </a:p>
          <a:p>
            <a:pPr lvl="1"/>
            <a:r>
              <a:rPr lang="en-US" dirty="0" smtClean="0"/>
              <a:t> Predicts Win by Decision = 0, Win by TKO/KO = 1, Win by Submission = 2</a:t>
            </a:r>
          </a:p>
          <a:p>
            <a:pPr lvl="1"/>
            <a:r>
              <a:rPr lang="en-US" dirty="0" smtClean="0"/>
              <a:t>Using more variables, both absolute and difference variables</a:t>
            </a:r>
          </a:p>
        </p:txBody>
      </p:sp>
    </p:spTree>
    <p:extLst>
      <p:ext uri="{BB962C8B-B14F-4D97-AF65-F5344CB8AC3E}">
        <p14:creationId xmlns:p14="http://schemas.microsoft.com/office/powerpoint/2010/main" val="417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030A0"/>
                </a:solidFill>
              </a:rPr>
              <a:t>Win Type</a:t>
            </a:r>
            <a:r>
              <a:rPr lang="en-US" dirty="0" smtClean="0"/>
              <a:t> </a:t>
            </a:r>
            <a:r>
              <a:rPr lang="en-US" dirty="0" smtClean="0"/>
              <a:t>Model - Insights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The younger the fighter, the more likely you are to win by KO/TKO/Submission – older/more experienced fighters play the patience game better?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Some expected trends:</a:t>
            </a:r>
          </a:p>
          <a:p>
            <a:pPr lvl="1"/>
            <a:r>
              <a:rPr lang="en-US" dirty="0" smtClean="0"/>
              <a:t>The more strikes per fight you throw, more likely to KO/TKO (but more prominent in light classes only</a:t>
            </a:r>
            <a:r>
              <a:rPr lang="is-IS" dirty="0" smtClean="0"/>
              <a:t>…)</a:t>
            </a:r>
            <a:endParaRPr lang="en-US" dirty="0" smtClean="0"/>
          </a:p>
          <a:p>
            <a:pPr lvl="1"/>
            <a:r>
              <a:rPr lang="en-US" dirty="0" smtClean="0"/>
              <a:t>The more submissions/takedowns you execute, more likely to submit (all classes</a:t>
            </a:r>
            <a:r>
              <a:rPr lang="is-IS" dirty="0" smtClean="0"/>
              <a:t>…meaning everyone should learn BJJ/Sambo/Wrestling)</a:t>
            </a:r>
          </a:p>
          <a:p>
            <a:pPr marL="457200" indent="-457200">
              <a:buFont typeface="+mj-lt"/>
              <a:buAutoNum type="arabicPeriod"/>
            </a:pPr>
            <a:r>
              <a:rPr lang="is-IS" dirty="0" smtClean="0"/>
              <a:t>Southpaw – the benefit is less pronouced than I thought</a:t>
            </a:r>
          </a:p>
          <a:p>
            <a:pPr marL="457200" indent="-457200">
              <a:buFont typeface="+mj-lt"/>
              <a:buAutoNum type="arabicPeriod"/>
            </a:pPr>
            <a:r>
              <a:rPr lang="is-IS" dirty="0" smtClean="0"/>
              <a:t>The more “important” the fight (e.g. </a:t>
            </a:r>
            <a:r>
              <a:rPr lang="en-US" dirty="0" smtClean="0"/>
              <a:t>I</a:t>
            </a:r>
            <a:r>
              <a:rPr lang="is-IS" dirty="0" smtClean="0"/>
              <a:t>t is the main fight of the day, the fighters are more likely to KO/TKO/Submit an opponent)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9130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0" y="2093976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JJ vs DC </a:t>
            </a:r>
            <a:r>
              <a:rPr lang="en-US" smtClean="0"/>
              <a:t>(upcoming fights)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CM vs ND (different division)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Win/Loss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2063396"/>
            <a:ext cx="3618615" cy="331118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Why is the accuracy so low?</a:t>
            </a:r>
          </a:p>
          <a:p>
            <a:r>
              <a:rPr lang="en-US" sz="1800" dirty="0"/>
              <a:t>Is my model no </a:t>
            </a:r>
            <a:r>
              <a:rPr lang="en-US" sz="1800" dirty="0" smtClean="0"/>
              <a:t>good?</a:t>
            </a:r>
          </a:p>
          <a:p>
            <a:r>
              <a:rPr lang="en-US" sz="1800" dirty="0" smtClean="0"/>
              <a:t>Is my data no good?</a:t>
            </a:r>
          </a:p>
          <a:p>
            <a:r>
              <a:rPr lang="en-US" sz="1800" dirty="0" smtClean="0"/>
              <a:t>Structural changes in my Data?</a:t>
            </a:r>
          </a:p>
          <a:p>
            <a:pPr lvl="1"/>
            <a:r>
              <a:rPr lang="en-US" sz="1600" dirty="0" smtClean="0"/>
              <a:t>Decision wins are now more common, meaning fights are lasting the full 3 or 5 rounds</a:t>
            </a:r>
          </a:p>
          <a:p>
            <a:pPr lvl="1"/>
            <a:r>
              <a:rPr lang="en-US" sz="1600" dirty="0" smtClean="0"/>
              <a:t>Does this mean fights have been set to be “more Fair”?</a:t>
            </a:r>
            <a:endParaRPr lang="en-US" sz="1600" dirty="0"/>
          </a:p>
          <a:p>
            <a:r>
              <a:rPr lang="en-US" dirty="0" smtClean="0"/>
              <a:t>This needs more investigation!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4867605"/>
              </p:ext>
            </p:extLst>
          </p:nvPr>
        </p:nvGraphicFramePr>
        <p:xfrm>
          <a:off x="4132966" y="20633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8928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295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6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Win/Loss</a:t>
            </a:r>
            <a:r>
              <a:rPr lang="en-US" dirty="0" smtClean="0"/>
              <a:t> </a:t>
            </a:r>
            <a:r>
              <a:rPr lang="en-US" dirty="0"/>
              <a:t>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8965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1999-2009 </a:t>
            </a:r>
            <a:r>
              <a:rPr lang="en-US" u="sng" dirty="0" smtClean="0"/>
              <a:t>only</a:t>
            </a:r>
            <a:endParaRPr lang="en-US" u="sng" dirty="0"/>
          </a:p>
        </p:txBody>
      </p:sp>
      <p:sp>
        <p:nvSpPr>
          <p:cNvPr id="12" name="Rectangle 11"/>
          <p:cNvSpPr/>
          <p:nvPr/>
        </p:nvSpPr>
        <p:spPr>
          <a:xfrm>
            <a:off x="5858056" y="146843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2010 onwards </a:t>
            </a:r>
            <a:r>
              <a:rPr lang="en-US" u="sng" dirty="0"/>
              <a:t>only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874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ALL data (1999 – 2016)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19700" y="279506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Middle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19700" y="5013391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Heavy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028" y="4056093"/>
            <a:ext cx="85598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" y="2104451"/>
            <a:ext cx="2626353" cy="1847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6" y="4367211"/>
            <a:ext cx="2626353" cy="1847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85" y="2094958"/>
            <a:ext cx="2613761" cy="1857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85" y="4381368"/>
            <a:ext cx="2580478" cy="1833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15" y="2104451"/>
            <a:ext cx="2657914" cy="1869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5" y="4381368"/>
            <a:ext cx="2657913" cy="18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3" y="1685034"/>
            <a:ext cx="5975418" cy="36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and 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Data – not enough</a:t>
            </a:r>
            <a:r>
              <a:rPr lang="is-IS" dirty="0" smtClean="0"/>
              <a:t>…yet...</a:t>
            </a:r>
          </a:p>
          <a:p>
            <a:pPr lvl="1"/>
            <a:r>
              <a:rPr lang="is-IS" dirty="0" smtClean="0"/>
              <a:t>Other brands and organisations</a:t>
            </a:r>
          </a:p>
          <a:p>
            <a:pPr lvl="1"/>
            <a:r>
              <a:rPr lang="is-IS" dirty="0" smtClean="0"/>
              <a:t>Other variables (e.g. </a:t>
            </a:r>
            <a:r>
              <a:rPr lang="en-US" dirty="0" smtClean="0"/>
              <a:t>T</a:t>
            </a:r>
            <a:r>
              <a:rPr lang="is-IS" dirty="0" smtClean="0"/>
              <a:t>ype of training a fighter has had, coach, etc</a:t>
            </a:r>
            <a:r>
              <a:rPr lang="is-IS" dirty="0" smtClean="0"/>
              <a:t>...)</a:t>
            </a:r>
          </a:p>
          <a:p>
            <a:pPr lvl="1"/>
            <a:r>
              <a:rPr lang="is-IS" dirty="0" smtClean="0"/>
              <a:t>Should have done difference %, not absolute difference...</a:t>
            </a:r>
            <a:endParaRPr lang="is-IS" dirty="0" smtClean="0"/>
          </a:p>
          <a:p>
            <a:r>
              <a:rPr lang="is-IS" dirty="0" smtClean="0"/>
              <a:t>Linking the two models together</a:t>
            </a:r>
          </a:p>
          <a:p>
            <a:pPr lvl="1"/>
            <a:r>
              <a:rPr lang="is-IS" dirty="0" smtClean="0"/>
              <a:t>Problem with Stance</a:t>
            </a:r>
          </a:p>
          <a:p>
            <a:pPr lvl="1"/>
            <a:r>
              <a:rPr lang="is-IS" dirty="0" smtClean="0"/>
              <a:t>Problem with duration of the fight/round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 few others....</a:t>
            </a:r>
          </a:p>
          <a:p>
            <a:r>
              <a:rPr lang="is-IS" dirty="0" smtClean="0"/>
              <a:t>More granular segmentation (e.g. Womens’ divisions)</a:t>
            </a:r>
          </a:p>
          <a:p>
            <a:r>
              <a:rPr lang="is-IS" dirty="0" smtClean="0"/>
              <a:t>Structural Changes!!!</a:t>
            </a:r>
          </a:p>
          <a:p>
            <a:r>
              <a:rPr lang="is-IS" dirty="0" smtClean="0"/>
              <a:t>Odds Data – how does this model/result line up with odd </a:t>
            </a:r>
            <a:r>
              <a:rPr lang="is-IS" dirty="0" smtClean="0"/>
              <a:t>makers</a:t>
            </a:r>
          </a:p>
          <a:p>
            <a:r>
              <a:rPr lang="is-IS" dirty="0" smtClean="0"/>
              <a:t>More Modelling!!!!</a:t>
            </a:r>
            <a:endParaRPr lang="is-I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71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 Learn/Achieve &amp; Going Forward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is so much I want to learn because there is so much I don’t know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Data scrapping. Modelling is fun but data integrity and sourcing is so important...</a:t>
            </a:r>
          </a:p>
          <a:p>
            <a:pPr lvl="1"/>
            <a:r>
              <a:rPr lang="is-IS" dirty="0" smtClean="0"/>
              <a:t>Played around with BeautifulSoup, scrapping data off Sherdog.com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483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2093976"/>
            <a:ext cx="413385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8907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19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a fighter’s attributes vs. his opponent’s, can we determine whether he would be victorious (i.e. what are his chances of winning)?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7" y="2217868"/>
            <a:ext cx="7588249" cy="45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35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7" y="2217868"/>
            <a:ext cx="6838949" cy="45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7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17868"/>
            <a:ext cx="6832600" cy="45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95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82" y="1640840"/>
            <a:ext cx="42164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UFC (+Pride, WEC, </a:t>
            </a:r>
            <a:r>
              <a:rPr lang="en-US" dirty="0" err="1" smtClean="0">
                <a:ea typeface="Rockwell" charset="0"/>
                <a:cs typeface="Rockwell" charset="0"/>
              </a:rPr>
              <a:t>Strikeforce</a:t>
            </a:r>
            <a:r>
              <a:rPr lang="en-US" dirty="0" smtClean="0">
                <a:ea typeface="Rockwell" charset="0"/>
                <a:cs typeface="Rockwell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Bellator</a:t>
            </a:r>
            <a:r>
              <a:rPr lang="en-US" dirty="0" smtClean="0">
                <a:ea typeface="Rockwell" charset="0"/>
                <a:cs typeface="Rockwell" charset="0"/>
              </a:rPr>
              <a:t> MMA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ONE championship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World series of fighting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Invicta</a:t>
            </a:r>
            <a:r>
              <a:rPr lang="en-US" dirty="0" smtClean="0">
                <a:ea typeface="Rockwell" charset="0"/>
                <a:cs typeface="Rockwell" charset="0"/>
              </a:rPr>
              <a:t> 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Rizin</a:t>
            </a:r>
            <a:r>
              <a:rPr lang="en-US" dirty="0" smtClean="0">
                <a:ea typeface="Rockwell" charset="0"/>
                <a:cs typeface="Rockwell" charset="0"/>
              </a:rPr>
              <a:t> fighting federation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  <a:p>
            <a:pPr marL="0" indent="0">
              <a:buNone/>
            </a:pPr>
            <a:r>
              <a:rPr lang="en-US" dirty="0" smtClean="0">
                <a:ea typeface="Rockwell" charset="0"/>
                <a:cs typeface="Rockwell" charset="0"/>
              </a:rPr>
              <a:t>Etc...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6" y="1595333"/>
            <a:ext cx="5456891" cy="3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Data on MMA fighters/Fights not readily available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The sport is still in its Infancy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Many leagues of different sizes with different rules</a:t>
            </a: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2"/>
              </a:rPr>
              <a:t>http://www.fightmetric.com</a:t>
            </a:r>
            <a:r>
              <a:rPr lang="en-US" dirty="0" smtClean="0">
                <a:latin typeface="Rockwell" charset="0"/>
                <a:ea typeface="Rockwell" charset="0"/>
                <a:cs typeface="Rockwell" charset="0"/>
                <a:hlinkClick r:id="rId2"/>
              </a:rPr>
              <a:t>/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Started in 2007, </a:t>
            </a:r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FightMetric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® is the world’s only comprehensive mixed martial arts statistics and analysis provider, and is the official statistics provider of the UFC</a:t>
            </a:r>
            <a:r>
              <a:rPr lang="en-US" sz="1200" dirty="0" smtClean="0">
                <a:latin typeface="Rockwell" charset="0"/>
                <a:ea typeface="Rockwell" charset="0"/>
                <a:cs typeface="Rockwell" charset="0"/>
              </a:rPr>
              <a:t>®</a:t>
            </a:r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sz="12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http://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  <a:hlinkClick r:id="rId3"/>
              </a:rPr>
              <a:t>www.sherdog.com</a:t>
            </a:r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/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Sherdog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 is an American website devoted to the sport of mixed martial arts. The site is a member of the Crave Online network and provides MMA related content for ESPN.com.</a:t>
            </a:r>
          </a:p>
          <a:p>
            <a:pPr lvl="1"/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288"/>
              </p:ext>
            </p:extLst>
          </p:nvPr>
        </p:nvGraphicFramePr>
        <p:xfrm>
          <a:off x="616105" y="1613444"/>
          <a:ext cx="2216305" cy="331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930"/>
                <a:gridCol w="1274375"/>
              </a:tblGrid>
              <a:tr h="1524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Details about the fight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FIGHT 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ROUND FORMAT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EVENT_NAME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ATTENDANCE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 FIGHT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88339"/>
              </p:ext>
            </p:extLst>
          </p:nvPr>
        </p:nvGraphicFramePr>
        <p:xfrm>
          <a:off x="2934164" y="1613444"/>
          <a:ext cx="2808714" cy="2488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704"/>
                <a:gridCol w="1615010"/>
              </a:tblGrid>
              <a:tr h="1907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Win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OUTCOME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METHOD_D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FINISH_ROUND_SEC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13"/>
              </p:ext>
            </p:extLst>
          </p:nvPr>
        </p:nvGraphicFramePr>
        <p:xfrm>
          <a:off x="5844632" y="1613444"/>
          <a:ext cx="2429652" cy="5144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602"/>
                <a:gridCol w="1397050"/>
              </a:tblGrid>
              <a:tr h="14397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Fighter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FIGHER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ASSOCIATION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BIRTH_YEAR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REACH_INCH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REACH_INCH1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947" y="1514757"/>
            <a:ext cx="7796030" cy="627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...Example...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7" y="2142566"/>
            <a:ext cx="3492879" cy="32588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2" y="2142566"/>
            <a:ext cx="3927051" cy="27951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38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26108"/>
            <a:ext cx="4394200" cy="51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715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5857</TotalTime>
  <Words>1077</Words>
  <Application>Microsoft Macintosh PowerPoint</Application>
  <PresentationFormat>On-screen Show (4:3)</PresentationFormat>
  <Paragraphs>177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Rockwell</vt:lpstr>
      <vt:lpstr>Rockwell Condensed</vt:lpstr>
      <vt:lpstr>Rockwell Extra Bold</vt:lpstr>
      <vt:lpstr>Wingdings</vt:lpstr>
      <vt:lpstr>Arial</vt:lpstr>
      <vt:lpstr>Wood Type</vt:lpstr>
      <vt:lpstr>Mixed Martial Arts (MMA)</vt:lpstr>
      <vt:lpstr>What is it?</vt:lpstr>
      <vt:lpstr>What is it?</vt:lpstr>
      <vt:lpstr>Major Players</vt:lpstr>
      <vt:lpstr>What is it?</vt:lpstr>
      <vt:lpstr>Data</vt:lpstr>
      <vt:lpstr>Data Investigation</vt:lpstr>
      <vt:lpstr>Data Investigation</vt:lpstr>
      <vt:lpstr>Scatterplots</vt:lpstr>
      <vt:lpstr>Scatterplots</vt:lpstr>
      <vt:lpstr>Data investigation</vt:lpstr>
      <vt:lpstr>Business problem</vt:lpstr>
      <vt:lpstr>Win/Loss Model</vt:lpstr>
      <vt:lpstr>Win/Loss Model - Insights</vt:lpstr>
      <vt:lpstr>Win Type Model</vt:lpstr>
      <vt:lpstr>Win Type Model - Insights</vt:lpstr>
      <vt:lpstr>Application</vt:lpstr>
      <vt:lpstr>Win/Loss model</vt:lpstr>
      <vt:lpstr>Win/Loss model</vt:lpstr>
      <vt:lpstr>Limitation and Future Enhancements</vt:lpstr>
      <vt:lpstr>What did I Learn/Achieve &amp; Going Forward</vt:lpstr>
      <vt:lpstr>Question?</vt:lpstr>
      <vt:lpstr>Appendix</vt:lpstr>
      <vt:lpstr>Win/NoT WIN Model</vt:lpstr>
      <vt:lpstr>Win TYPE Model</vt:lpstr>
      <vt:lpstr>Win TYPE Model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</dc:title>
  <dc:creator>Louis Tsang</dc:creator>
  <cp:lastModifiedBy>Louis Tsang</cp:lastModifiedBy>
  <cp:revision>66</cp:revision>
  <dcterms:created xsi:type="dcterms:W3CDTF">2016-05-20T07:21:49Z</dcterms:created>
  <dcterms:modified xsi:type="dcterms:W3CDTF">2016-05-30T12:45:28Z</dcterms:modified>
</cp:coreProperties>
</file>